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handoutMasterIdLst>
    <p:handoutMasterId r:id="rId22"/>
  </p:handoutMasterIdLst>
  <p:sldIdLst>
    <p:sldId id="258" r:id="rId2"/>
    <p:sldId id="256" r:id="rId3"/>
    <p:sldId id="281" r:id="rId4"/>
    <p:sldId id="282" r:id="rId5"/>
    <p:sldId id="277" r:id="rId6"/>
    <p:sldId id="262" r:id="rId7"/>
    <p:sldId id="283" r:id="rId8"/>
    <p:sldId id="271" r:id="rId9"/>
    <p:sldId id="270" r:id="rId10"/>
    <p:sldId id="273" r:id="rId11"/>
    <p:sldId id="260" r:id="rId12"/>
    <p:sldId id="280" r:id="rId13"/>
    <p:sldId id="257" r:id="rId14"/>
    <p:sldId id="276" r:id="rId15"/>
    <p:sldId id="259" r:id="rId16"/>
    <p:sldId id="272" r:id="rId17"/>
    <p:sldId id="269" r:id="rId18"/>
    <p:sldId id="275" r:id="rId19"/>
    <p:sldId id="279" r:id="rId20"/>
    <p:sldId id="261" r:id="rId21"/>
  </p:sldIdLst>
  <p:sldSz cx="9144000" cy="6858000" type="screen4x3"/>
  <p:notesSz cx="6797675" cy="9928225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4" scaleToFitPaper="1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80" d="100"/>
          <a:sy n="80" d="100"/>
        </p:scale>
        <p:origin x="965" y="53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EBC761-D3C9-1B4B-AFDE-EB631DB12CD3}" type="datetimeFigureOut">
              <a:rPr lang="en-US" smtClean="0"/>
              <a:t>12/16/2018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443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826F5C-883A-2247-B2C5-695CBC1AAD3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8984954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/>
          <a:p>
            <a:r>
              <a:rPr lang="x-none"/>
              <a:t>Click to edit Master title style</a:t>
            </a:r>
            <a:endParaRPr lang="pt-BR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x-none"/>
              <a:t>Click to edit Master subtitle style</a:t>
            </a:r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9372B-6917-F14E-BE5D-A0F1E4C8B56E}" type="datetimeFigureOut">
              <a:rPr lang="en-US" smtClean="0"/>
              <a:t>12/16/2018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B96F9-AD25-1C4B-84B2-F4F677B20B2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476665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pt-B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9372B-6917-F14E-BE5D-A0F1E4C8B56E}" type="datetimeFigureOut">
              <a:rPr lang="en-US" smtClean="0"/>
              <a:t>12/16/2018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B96F9-AD25-1C4B-84B2-F4F677B20B2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190842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x-none"/>
              <a:t>Click to edit Master title style</a:t>
            </a:r>
            <a:endParaRPr lang="pt-B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9372B-6917-F14E-BE5D-A0F1E4C8B56E}" type="datetimeFigureOut">
              <a:rPr lang="en-US" smtClean="0"/>
              <a:t>12/16/2018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B96F9-AD25-1C4B-84B2-F4F677B20B2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920319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pt-B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9372B-6917-F14E-BE5D-A0F1E4C8B56E}" type="datetimeFigureOut">
              <a:rPr lang="en-US" smtClean="0"/>
              <a:t>12/16/2018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B96F9-AD25-1C4B-84B2-F4F677B20B2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923803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x-none"/>
              <a:t>Click to edit Master title style</a:t>
            </a:r>
            <a:endParaRPr lang="pt-B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4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9372B-6917-F14E-BE5D-A0F1E4C8B56E}" type="datetimeFigureOut">
              <a:rPr lang="en-US" smtClean="0"/>
              <a:t>12/16/2018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B96F9-AD25-1C4B-84B2-F4F677B20B2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282980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pt-BR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pt-BR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pt-BR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9372B-6917-F14E-BE5D-A0F1E4C8B56E}" type="datetimeFigureOut">
              <a:rPr lang="en-US" smtClean="0"/>
              <a:t>12/16/2018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B96F9-AD25-1C4B-84B2-F4F677B20B2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162762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x-none"/>
              <a:t>Click to edit Master title style</a:t>
            </a:r>
            <a:endParaRPr lang="pt-B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1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pt-BR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pt-BR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9372B-6917-F14E-BE5D-A0F1E4C8B56E}" type="datetimeFigureOut">
              <a:rPr lang="en-US" smtClean="0"/>
              <a:t>12/16/2018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B96F9-AD25-1C4B-84B2-F4F677B20B2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437577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pt-BR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9372B-6917-F14E-BE5D-A0F1E4C8B56E}" type="datetimeFigureOut">
              <a:rPr lang="en-US" smtClean="0"/>
              <a:t>12/16/2018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B96F9-AD25-1C4B-84B2-F4F677B20B2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626709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9372B-6917-F14E-BE5D-A0F1E4C8B56E}" type="datetimeFigureOut">
              <a:rPr lang="en-US" smtClean="0"/>
              <a:t>12/16/2018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B96F9-AD25-1C4B-84B2-F4F677B20B2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456182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/>
              <a:t>Click to edit Master title style</a:t>
            </a:r>
            <a:endParaRPr lang="pt-B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1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pt-B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435101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9372B-6917-F14E-BE5D-A0F1E4C8B56E}" type="datetimeFigureOut">
              <a:rPr lang="en-US" smtClean="0"/>
              <a:t>12/16/2018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B96F9-AD25-1C4B-84B2-F4F677B20B2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190977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/>
              <a:t>Click to edit Master title style</a:t>
            </a:r>
            <a:endParaRPr lang="pt-BR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9372B-6917-F14E-BE5D-A0F1E4C8B56E}" type="datetimeFigureOut">
              <a:rPr lang="en-US" smtClean="0"/>
              <a:t>12/16/2018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B96F9-AD25-1C4B-84B2-F4F677B20B2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958005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x-none"/>
              <a:t>Click to edit Master title style</a:t>
            </a:r>
            <a:endParaRPr lang="pt-B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99372B-6917-F14E-BE5D-A0F1E4C8B56E}" type="datetimeFigureOut">
              <a:rPr lang="en-US" smtClean="0"/>
              <a:t>12/16/2018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DB96F9-AD25-1C4B-84B2-F4F677B20B2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056867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rcRect l="19267" r="19267"/>
          <a:stretch>
            <a:fillRect/>
          </a:stretch>
        </p:blipFill>
        <p:spPr>
          <a:xfrm>
            <a:off x="3887343" y="762688"/>
            <a:ext cx="4711423" cy="5394725"/>
          </a:xfrm>
        </p:spPr>
      </p:pic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>
          <a:xfrm>
            <a:off x="457201" y="1560033"/>
            <a:ext cx="3008313" cy="4691063"/>
          </a:xfrm>
        </p:spPr>
        <p:txBody>
          <a:bodyPr>
            <a:normAutofit/>
          </a:bodyPr>
          <a:lstStyle/>
          <a:p>
            <a:r>
              <a:rPr lang="pt-BR" sz="3200" dirty="0">
                <a:latin typeface="Garamond"/>
                <a:cs typeface="Garamond"/>
              </a:rPr>
              <a:t>Perderam a vida</a:t>
            </a:r>
          </a:p>
          <a:p>
            <a:r>
              <a:rPr lang="pt-BR" sz="2800" i="1" dirty="0">
                <a:latin typeface="Garamond"/>
                <a:cs typeface="Garamond"/>
              </a:rPr>
              <a:t>9 milhões de soldados</a:t>
            </a:r>
          </a:p>
          <a:p>
            <a:r>
              <a:rPr lang="pt-BR" sz="2800" i="1" dirty="0">
                <a:latin typeface="Garamond"/>
                <a:cs typeface="Garamond"/>
              </a:rPr>
              <a:t>7 milhões de civis</a:t>
            </a:r>
          </a:p>
          <a:p>
            <a:endParaRPr lang="pt-BR" sz="3200" dirty="0">
              <a:latin typeface="Garamond"/>
              <a:cs typeface="Garamond"/>
            </a:endParaRPr>
          </a:p>
          <a:p>
            <a:r>
              <a:rPr lang="pt-BR" sz="3200" dirty="0">
                <a:latin typeface="Garamond"/>
                <a:cs typeface="Garamond"/>
              </a:rPr>
              <a:t>Tripla Intenta</a:t>
            </a:r>
          </a:p>
          <a:p>
            <a:endParaRPr lang="pt-BR" sz="3200" dirty="0">
              <a:latin typeface="Garamond"/>
              <a:cs typeface="Garamond"/>
            </a:endParaRPr>
          </a:p>
          <a:p>
            <a:r>
              <a:rPr lang="pt-BR" sz="3200" dirty="0">
                <a:latin typeface="Garamond"/>
                <a:cs typeface="Garamond"/>
              </a:rPr>
              <a:t>Tripla Aliança</a:t>
            </a:r>
          </a:p>
        </p:txBody>
      </p:sp>
    </p:spTree>
    <p:extLst>
      <p:ext uri="{BB962C8B-B14F-4D97-AF65-F5344CB8AC3E}">
        <p14:creationId xmlns:p14="http://schemas.microsoft.com/office/powerpoint/2010/main" val="10400050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>
          <a:xfrm>
            <a:off x="46568" y="1344133"/>
            <a:ext cx="4728633" cy="5348768"/>
          </a:xfrm>
        </p:spPr>
        <p:txBody>
          <a:bodyPr>
            <a:normAutofit/>
          </a:bodyPr>
          <a:lstStyle/>
          <a:p>
            <a:pPr algn="ctr"/>
            <a:endParaRPr lang="pt-BR" sz="6000" dirty="0">
              <a:latin typeface="Garamond"/>
              <a:ea typeface="ＭＳ ゴシック"/>
              <a:cs typeface="Garamond"/>
            </a:endParaRPr>
          </a:p>
          <a:p>
            <a:pPr algn="ctr"/>
            <a:r>
              <a:rPr lang="pt-BR" sz="6000" dirty="0">
                <a:latin typeface="Garamond"/>
                <a:ea typeface="ＭＳ ゴシック"/>
                <a:cs typeface="Garamond"/>
              </a:rPr>
              <a:t>                                                 O. A.</a:t>
            </a:r>
          </a:p>
          <a:p>
            <a:pPr algn="ctr"/>
            <a:endParaRPr lang="pt-BR" sz="6000" dirty="0">
              <a:latin typeface="Garamond"/>
              <a:ea typeface="ＭＳ ゴシック"/>
              <a:cs typeface="Garamond"/>
            </a:endParaRPr>
          </a:p>
          <a:p>
            <a:pPr algn="ctr"/>
            <a:endParaRPr lang="pt-BR" sz="6000" dirty="0">
              <a:latin typeface="Garamond"/>
              <a:ea typeface="ＭＳ ゴシック"/>
              <a:cs typeface="Garamond"/>
            </a:endParaRPr>
          </a:p>
          <a:p>
            <a:pPr algn="ctr"/>
            <a:endParaRPr lang="pt-BR" sz="6000" dirty="0">
              <a:latin typeface="Garamond"/>
              <a:cs typeface="Garamond"/>
            </a:endParaRPr>
          </a:p>
          <a:p>
            <a:endParaRPr lang="pt-BR" sz="2000" dirty="0">
              <a:latin typeface="Garamond"/>
              <a:cs typeface="Garamond"/>
            </a:endParaRPr>
          </a:p>
          <a:p>
            <a:endParaRPr lang="pt-BR" sz="2000" dirty="0">
              <a:latin typeface="Garamond"/>
              <a:cs typeface="Garamond"/>
            </a:endParaRPr>
          </a:p>
          <a:p>
            <a:endParaRPr lang="pt-BR" sz="2000" dirty="0">
              <a:latin typeface="Garamond"/>
              <a:cs typeface="Garamond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2273301"/>
            <a:ext cx="4487333" cy="33655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8000" y="381001"/>
            <a:ext cx="2286000" cy="34925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4633" y="4089401"/>
            <a:ext cx="2905968" cy="1692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2112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0" y="114300"/>
            <a:ext cx="4215171" cy="6705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3148" y="3594101"/>
            <a:ext cx="4883853" cy="35179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 rot="19436973">
            <a:off x="4234908" y="-29535"/>
            <a:ext cx="2497941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atin typeface="Garamond"/>
                <a:cs typeface="Garamond"/>
              </a:rPr>
              <a:t>MÍDIA</a:t>
            </a:r>
          </a:p>
        </p:txBody>
      </p:sp>
      <p:sp>
        <p:nvSpPr>
          <p:cNvPr id="8" name="TextBox 7"/>
          <p:cNvSpPr txBox="1"/>
          <p:nvPr/>
        </p:nvSpPr>
        <p:spPr>
          <a:xfrm rot="19436973">
            <a:off x="5614827" y="185236"/>
            <a:ext cx="3029359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atin typeface="Garamond"/>
                <a:cs typeface="Garamond"/>
              </a:rPr>
              <a:t>FANTASIA</a:t>
            </a:r>
          </a:p>
        </p:txBody>
      </p:sp>
      <p:sp>
        <p:nvSpPr>
          <p:cNvPr id="11" name="TextBox 10"/>
          <p:cNvSpPr txBox="1"/>
          <p:nvPr/>
        </p:nvSpPr>
        <p:spPr>
          <a:xfrm rot="19436973">
            <a:off x="5530225" y="1388897"/>
            <a:ext cx="3029359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atin typeface="Garamond"/>
                <a:cs typeface="Garamond"/>
              </a:rPr>
              <a:t>OPIO</a:t>
            </a:r>
          </a:p>
        </p:txBody>
      </p:sp>
      <p:sp>
        <p:nvSpPr>
          <p:cNvPr id="12" name="TextBox 11"/>
          <p:cNvSpPr txBox="1"/>
          <p:nvPr/>
        </p:nvSpPr>
        <p:spPr>
          <a:xfrm rot="19436973">
            <a:off x="1728614" y="3190017"/>
            <a:ext cx="790445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600" dirty="0">
                <a:solidFill>
                  <a:srgbClr val="FF0000"/>
                </a:solidFill>
                <a:latin typeface="Garamond"/>
                <a:cs typeface="Garamond"/>
              </a:rPr>
              <a:t>REALIDADE</a:t>
            </a:r>
          </a:p>
        </p:txBody>
      </p:sp>
    </p:spTree>
    <p:extLst>
      <p:ext uri="{BB962C8B-B14F-4D97-AF65-F5344CB8AC3E}">
        <p14:creationId xmlns:p14="http://schemas.microsoft.com/office/powerpoint/2010/main" val="16521334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800" y="300750"/>
            <a:ext cx="3775205" cy="236239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2866" y="305970"/>
            <a:ext cx="1966389" cy="24776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700" y="2959285"/>
            <a:ext cx="7324523" cy="2827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7670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" y="-25398"/>
            <a:ext cx="2565399" cy="320720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rot="16200000">
            <a:off x="-802962" y="4492369"/>
            <a:ext cx="262711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400" dirty="0">
                <a:latin typeface="Garamond"/>
                <a:cs typeface="Garamond"/>
              </a:rPr>
              <a:t>Tendências</a:t>
            </a:r>
            <a:r>
              <a:rPr lang="pt-BR" dirty="0"/>
              <a:t>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200" y="3821759"/>
            <a:ext cx="4089400" cy="273144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4501" y="3112922"/>
            <a:ext cx="3619500" cy="372311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2000" y="323635"/>
            <a:ext cx="4343400" cy="3497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343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240" y="136139"/>
            <a:ext cx="2339805" cy="261278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994" y="3161082"/>
            <a:ext cx="3363911" cy="234564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36029" y="2608286"/>
            <a:ext cx="7386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Swing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997241" y="5713715"/>
            <a:ext cx="11985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Charleston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887383" y="3161066"/>
            <a:ext cx="7593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Tango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028551" y="5023725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Fox-</a:t>
            </a:r>
            <a:r>
              <a:rPr lang="pt-BR" dirty="0" err="1"/>
              <a:t>Trot</a:t>
            </a:r>
            <a:endParaRPr lang="pt-BR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2279" y="136138"/>
            <a:ext cx="2014484" cy="302494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7951" y="344842"/>
            <a:ext cx="3016344" cy="4750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8746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>
          <a:xfrm>
            <a:off x="446792" y="1684965"/>
            <a:ext cx="3008313" cy="4691063"/>
          </a:xfrm>
        </p:spPr>
        <p:txBody>
          <a:bodyPr/>
          <a:lstStyle/>
          <a:p>
            <a:r>
              <a:rPr lang="pt-BR" sz="3200" dirty="0">
                <a:latin typeface="Garamond"/>
                <a:cs typeface="Garamond"/>
              </a:rPr>
              <a:t>CUBISMO</a:t>
            </a:r>
          </a:p>
          <a:p>
            <a:endParaRPr lang="pt-BR" sz="3200" dirty="0">
              <a:latin typeface="Garamond"/>
              <a:cs typeface="Garamond"/>
            </a:endParaRPr>
          </a:p>
          <a:p>
            <a:r>
              <a:rPr lang="pt-BR" sz="3200" dirty="0">
                <a:latin typeface="Garamond"/>
                <a:cs typeface="Garamond"/>
              </a:rPr>
              <a:t>ESPANHA </a:t>
            </a:r>
          </a:p>
          <a:p>
            <a:endParaRPr lang="pt-BR" sz="3200" dirty="0">
              <a:latin typeface="Garamond"/>
              <a:cs typeface="Garamond"/>
            </a:endParaRPr>
          </a:p>
          <a:p>
            <a:r>
              <a:rPr lang="pt-BR" sz="3200" dirty="0">
                <a:latin typeface="Garamond"/>
                <a:cs typeface="Garamond"/>
              </a:rPr>
              <a:t>INVERNO DE EM PARIS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rcRect t="3494" b="3494"/>
          <a:stretch>
            <a:fillRect/>
          </a:stretch>
        </p:blipFill>
        <p:spPr>
          <a:xfrm>
            <a:off x="3502181" y="512504"/>
            <a:ext cx="5111751" cy="5853113"/>
          </a:xfrm>
        </p:spPr>
      </p:pic>
    </p:spTree>
    <p:extLst>
      <p:ext uri="{BB962C8B-B14F-4D97-AF65-F5344CB8AC3E}">
        <p14:creationId xmlns:p14="http://schemas.microsoft.com/office/powerpoint/2010/main" val="18543772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5700" y="203200"/>
            <a:ext cx="3713299" cy="28575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8401" y="2108200"/>
            <a:ext cx="2882900" cy="28194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901" y="2908300"/>
            <a:ext cx="3111500" cy="3111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41702" y="3789065"/>
            <a:ext cx="2857500" cy="285303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756400" y="1447800"/>
            <a:ext cx="19071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Mies Vander </a:t>
            </a:r>
            <a:r>
              <a:rPr lang="pt-BR" dirty="0" err="1"/>
              <a:t>Rohe</a:t>
            </a:r>
            <a:endParaRPr lang="pt-BR" dirty="0"/>
          </a:p>
        </p:txBody>
      </p:sp>
      <p:sp>
        <p:nvSpPr>
          <p:cNvPr id="9" name="TextBox 8"/>
          <p:cNvSpPr txBox="1"/>
          <p:nvPr/>
        </p:nvSpPr>
        <p:spPr>
          <a:xfrm>
            <a:off x="431800" y="2260600"/>
            <a:ext cx="16120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Walter </a:t>
            </a:r>
            <a:r>
              <a:rPr lang="pt-BR" dirty="0" err="1"/>
              <a:t>Gropius</a:t>
            </a:r>
            <a:endParaRPr lang="pt-BR" dirty="0"/>
          </a:p>
        </p:txBody>
      </p:sp>
      <p:sp>
        <p:nvSpPr>
          <p:cNvPr id="10" name="TextBox 9"/>
          <p:cNvSpPr txBox="1"/>
          <p:nvPr/>
        </p:nvSpPr>
        <p:spPr>
          <a:xfrm>
            <a:off x="6972302" y="5486400"/>
            <a:ext cx="1890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Wassily Kandisnky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203702" y="3302000"/>
            <a:ext cx="1982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Rennie Mackintosh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79402" y="6210299"/>
            <a:ext cx="1355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Le Corbusier</a:t>
            </a:r>
          </a:p>
        </p:txBody>
      </p:sp>
    </p:spTree>
    <p:extLst>
      <p:ext uri="{BB962C8B-B14F-4D97-AF65-F5344CB8AC3E}">
        <p14:creationId xmlns:p14="http://schemas.microsoft.com/office/powerpoint/2010/main" val="7230074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5410200" y="1908607"/>
            <a:ext cx="3473181" cy="4130645"/>
          </a:xfrm>
        </p:spPr>
        <p:txBody>
          <a:bodyPr/>
          <a:lstStyle/>
          <a:p>
            <a:pPr marL="0" indent="0" algn="ctr">
              <a:buNone/>
            </a:pPr>
            <a:r>
              <a:rPr lang="pt-BR" dirty="0">
                <a:latin typeface="Garamond"/>
                <a:cs typeface="Garamond"/>
              </a:rPr>
              <a:t>Vaslau Nijinsky </a:t>
            </a:r>
          </a:p>
          <a:p>
            <a:pPr algn="ctr"/>
            <a:endParaRPr lang="pt-BR" dirty="0">
              <a:latin typeface="Garamond"/>
              <a:cs typeface="Garamond"/>
            </a:endParaRPr>
          </a:p>
          <a:p>
            <a:pPr marL="0" indent="0" algn="ctr">
              <a:buNone/>
            </a:pPr>
            <a:r>
              <a:rPr lang="pt-BR" dirty="0">
                <a:latin typeface="Garamond"/>
                <a:cs typeface="Garamond"/>
              </a:rPr>
              <a:t>Pássaro de Fogo</a:t>
            </a:r>
          </a:p>
          <a:p>
            <a:pPr algn="ctr"/>
            <a:endParaRPr lang="pt-BR" dirty="0">
              <a:latin typeface="Garamond"/>
              <a:cs typeface="Garamond"/>
            </a:endParaRPr>
          </a:p>
          <a:p>
            <a:pPr marL="0" indent="0" algn="ctr">
              <a:buNone/>
            </a:pPr>
            <a:r>
              <a:rPr lang="pt-BR" dirty="0">
                <a:latin typeface="Garamond"/>
                <a:cs typeface="Garamond"/>
              </a:rPr>
              <a:t>Sagração </a:t>
            </a:r>
          </a:p>
          <a:p>
            <a:pPr marL="0" indent="0" algn="ctr">
              <a:buNone/>
            </a:pPr>
            <a:r>
              <a:rPr lang="pt-BR" dirty="0">
                <a:latin typeface="Garamond"/>
                <a:cs typeface="Garamond"/>
              </a:rPr>
              <a:t>da Primavera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" y="8476"/>
            <a:ext cx="5054600" cy="6839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049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17250" r="17250"/>
          <a:stretch>
            <a:fillRect/>
          </a:stretch>
        </p:blipFill>
        <p:spPr>
          <a:xfrm>
            <a:off x="5582231" y="295092"/>
            <a:ext cx="3478204" cy="3982652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039" y="3592787"/>
            <a:ext cx="3560647" cy="274645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548" y="635676"/>
            <a:ext cx="3549307" cy="282280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953300" y="4706201"/>
            <a:ext cx="3179360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Michael </a:t>
            </a:r>
            <a:r>
              <a:rPr lang="pt-BR" dirty="0" err="1"/>
              <a:t>Curtiz</a:t>
            </a:r>
            <a:endParaRPr lang="pt-BR" dirty="0"/>
          </a:p>
          <a:p>
            <a:r>
              <a:rPr lang="pt-BR" sz="2000" dirty="0">
                <a:latin typeface="Garamond"/>
                <a:cs typeface="Garamond"/>
              </a:rPr>
              <a:t>Sergei Eisenstein</a:t>
            </a:r>
          </a:p>
          <a:p>
            <a:r>
              <a:rPr lang="pt-BR" sz="2000" dirty="0">
                <a:latin typeface="Garamond"/>
                <a:cs typeface="Garamond"/>
              </a:rPr>
              <a:t>Chaplin </a:t>
            </a:r>
          </a:p>
        </p:txBody>
      </p:sp>
    </p:spTree>
    <p:extLst>
      <p:ext uri="{BB962C8B-B14F-4D97-AF65-F5344CB8AC3E}">
        <p14:creationId xmlns:p14="http://schemas.microsoft.com/office/powerpoint/2010/main" val="36993137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780" y="4226821"/>
            <a:ext cx="2979819" cy="208587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0214" y="3494616"/>
            <a:ext cx="2450487" cy="293136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7117" y="356255"/>
            <a:ext cx="2701383" cy="293835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2069" y="6238762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Heidegger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966140" y="6305098"/>
            <a:ext cx="1764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Walter Benjamin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958165" y="3231096"/>
            <a:ext cx="1901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/>
              <a:t>Renier</a:t>
            </a:r>
            <a:r>
              <a:rPr lang="pt-BR" dirty="0"/>
              <a:t> Maria Rilke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973" y="153286"/>
            <a:ext cx="2392451" cy="3510661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804772" y="3570821"/>
            <a:ext cx="1849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Marina </a:t>
            </a:r>
            <a:r>
              <a:rPr lang="pt-BR" dirty="0" err="1"/>
              <a:t>Tsvetaeva</a:t>
            </a:r>
            <a:endParaRPr lang="pt-BR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0214" y="345377"/>
            <a:ext cx="2960967" cy="275589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7876664" y="2995259"/>
            <a:ext cx="1316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Oscar Wilde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56515" y="3939089"/>
            <a:ext cx="2128469" cy="2508171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968751" y="6330950"/>
            <a:ext cx="1726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Charles S. Peirce</a:t>
            </a:r>
          </a:p>
        </p:txBody>
      </p:sp>
    </p:spTree>
    <p:extLst>
      <p:ext uri="{BB962C8B-B14F-4D97-AF65-F5344CB8AC3E}">
        <p14:creationId xmlns:p14="http://schemas.microsoft.com/office/powerpoint/2010/main" val="6930171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>
          <a:xfrm>
            <a:off x="291491" y="2143049"/>
            <a:ext cx="3179460" cy="3083112"/>
          </a:xfrm>
        </p:spPr>
        <p:txBody>
          <a:bodyPr>
            <a:normAutofit fontScale="70000" lnSpcReduction="20000"/>
          </a:bodyPr>
          <a:lstStyle/>
          <a:p>
            <a:r>
              <a:rPr lang="pt-BR" sz="4100" dirty="0">
                <a:latin typeface="Garamond"/>
                <a:cs typeface="Garamond"/>
              </a:rPr>
              <a:t>Alexandre II</a:t>
            </a:r>
          </a:p>
          <a:p>
            <a:endParaRPr lang="pt-BR" sz="4100" dirty="0">
              <a:latin typeface="Garamond"/>
              <a:cs typeface="Garamond"/>
            </a:endParaRPr>
          </a:p>
          <a:p>
            <a:r>
              <a:rPr lang="pt-BR" sz="4100" dirty="0">
                <a:latin typeface="Garamond"/>
                <a:cs typeface="Garamond"/>
              </a:rPr>
              <a:t>Ditadura Bolchevista</a:t>
            </a:r>
          </a:p>
          <a:p>
            <a:endParaRPr lang="pt-BR" sz="4100" dirty="0">
              <a:latin typeface="Garamond"/>
              <a:cs typeface="Garamond"/>
            </a:endParaRPr>
          </a:p>
          <a:p>
            <a:r>
              <a:rPr lang="pt-BR" sz="4100" dirty="0">
                <a:latin typeface="Garamond"/>
                <a:cs typeface="Garamond"/>
              </a:rPr>
              <a:t>Partido Operário </a:t>
            </a:r>
            <a:r>
              <a:rPr lang="pt-BR" sz="4600" dirty="0">
                <a:latin typeface="Garamond"/>
                <a:cs typeface="Garamond"/>
              </a:rPr>
              <a:t>Social Democrata</a:t>
            </a:r>
          </a:p>
          <a:p>
            <a:endParaRPr lang="pt-BR" dirty="0"/>
          </a:p>
          <a:p>
            <a:endParaRPr lang="pt-BR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/>
          <a:srcRect l="20675" r="20675"/>
          <a:stretch>
            <a:fillRect/>
          </a:stretch>
        </p:blipFill>
        <p:spPr>
          <a:xfrm>
            <a:off x="3699970" y="481271"/>
            <a:ext cx="5111751" cy="5853113"/>
          </a:xfrm>
        </p:spPr>
      </p:pic>
    </p:spTree>
    <p:extLst>
      <p:ext uri="{BB962C8B-B14F-4D97-AF65-F5344CB8AC3E}">
        <p14:creationId xmlns:p14="http://schemas.microsoft.com/office/powerpoint/2010/main" val="30457671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>
          <a:xfrm>
            <a:off x="46568" y="1344133"/>
            <a:ext cx="4728633" cy="5348768"/>
          </a:xfrm>
        </p:spPr>
        <p:txBody>
          <a:bodyPr>
            <a:normAutofit fontScale="32500" lnSpcReduction="20000"/>
          </a:bodyPr>
          <a:lstStyle/>
          <a:p>
            <a:pPr algn="ctr"/>
            <a:r>
              <a:rPr lang="pt-BR" sz="8600" dirty="0">
                <a:latin typeface="Garamond"/>
                <a:cs typeface="Garamond"/>
              </a:rPr>
              <a:t>Brasil</a:t>
            </a:r>
          </a:p>
          <a:p>
            <a:endParaRPr lang="pt-BR" sz="3200" dirty="0">
              <a:latin typeface="Garamond"/>
              <a:cs typeface="Garamond"/>
            </a:endParaRPr>
          </a:p>
          <a:p>
            <a:endParaRPr lang="pt-BR" sz="3200" dirty="0">
              <a:latin typeface="Garamond"/>
              <a:cs typeface="Garamond"/>
            </a:endParaRPr>
          </a:p>
          <a:p>
            <a:endParaRPr lang="pt-BR" sz="3200" dirty="0">
              <a:latin typeface="Garamond"/>
              <a:cs typeface="Garamond"/>
            </a:endParaRPr>
          </a:p>
          <a:p>
            <a:endParaRPr lang="pt-BR" sz="3200" dirty="0">
              <a:latin typeface="Garamond"/>
              <a:cs typeface="Garamond"/>
            </a:endParaRPr>
          </a:p>
          <a:p>
            <a:pPr algn="ctr"/>
            <a:r>
              <a:rPr lang="pt-BR" sz="6000" dirty="0">
                <a:latin typeface="Garamond"/>
                <a:cs typeface="Garamond"/>
              </a:rPr>
              <a:t>Zé Pereira  chegou de caravela</a:t>
            </a:r>
          </a:p>
          <a:p>
            <a:pPr algn="ctr"/>
            <a:r>
              <a:rPr lang="pt-BR" sz="6000" dirty="0">
                <a:latin typeface="Garamond"/>
                <a:cs typeface="Garamond"/>
              </a:rPr>
              <a:t>E perguntou para o guarani da mata virgem</a:t>
            </a:r>
          </a:p>
          <a:p>
            <a:pPr algn="ctr"/>
            <a:r>
              <a:rPr lang="pt-BR" sz="6000" dirty="0">
                <a:latin typeface="Garamond"/>
                <a:ea typeface="ＭＳ ゴシック"/>
                <a:cs typeface="Garamond"/>
              </a:rPr>
              <a:t>−</a:t>
            </a:r>
            <a:r>
              <a:rPr lang="pt-BR" sz="6000" dirty="0">
                <a:latin typeface="Garamond"/>
                <a:cs typeface="Garamond"/>
              </a:rPr>
              <a:t> Sois cristão?</a:t>
            </a:r>
          </a:p>
          <a:p>
            <a:pPr algn="ctr"/>
            <a:r>
              <a:rPr lang="pt-BR" sz="6000" dirty="0">
                <a:latin typeface="Garamond"/>
                <a:ea typeface="ＭＳ ゴシック"/>
                <a:cs typeface="Garamond"/>
              </a:rPr>
              <a:t>−</a:t>
            </a:r>
            <a:r>
              <a:rPr lang="pt-BR" sz="6000" dirty="0">
                <a:latin typeface="Garamond"/>
                <a:cs typeface="Garamond"/>
              </a:rPr>
              <a:t> Não. Sou bravo, sou forte, sou filho da morte</a:t>
            </a:r>
          </a:p>
          <a:p>
            <a:pPr algn="ctr"/>
            <a:r>
              <a:rPr lang="pt-BR" sz="6000" dirty="0">
                <a:latin typeface="Garamond"/>
                <a:cs typeface="Garamond"/>
              </a:rPr>
              <a:t>Teterê tetê Quizá Quecê!</a:t>
            </a:r>
          </a:p>
          <a:p>
            <a:pPr algn="ctr"/>
            <a:r>
              <a:rPr lang="pt-BR" sz="6000" dirty="0">
                <a:latin typeface="Garamond"/>
                <a:cs typeface="Garamond"/>
              </a:rPr>
              <a:t>Lá longe a onça resmungava Uu! ua! uu!</a:t>
            </a:r>
          </a:p>
          <a:p>
            <a:pPr algn="ctr"/>
            <a:r>
              <a:rPr lang="pt-BR" sz="6000" dirty="0">
                <a:latin typeface="Garamond"/>
                <a:cs typeface="Garamond"/>
              </a:rPr>
              <a:t>O negro zonzo saído da fornalha</a:t>
            </a:r>
          </a:p>
          <a:p>
            <a:pPr algn="ctr"/>
            <a:r>
              <a:rPr lang="pt-BR" sz="6000" dirty="0">
                <a:latin typeface="Garamond"/>
                <a:cs typeface="Garamond"/>
              </a:rPr>
              <a:t>Tomou a palavra e respondeu</a:t>
            </a:r>
          </a:p>
          <a:p>
            <a:pPr algn="ctr"/>
            <a:r>
              <a:rPr lang="pt-BR" sz="6000" dirty="0">
                <a:latin typeface="Garamond"/>
                <a:ea typeface="ＭＳ ゴシック"/>
                <a:cs typeface="Garamond"/>
              </a:rPr>
              <a:t>− Sim pela graça de Deus</a:t>
            </a:r>
          </a:p>
          <a:p>
            <a:pPr algn="ctr"/>
            <a:r>
              <a:rPr lang="pt-BR" sz="6000" dirty="0">
                <a:latin typeface="Garamond"/>
                <a:ea typeface="ＭＳ ゴシック"/>
                <a:cs typeface="Garamond"/>
              </a:rPr>
              <a:t>Canhem Baba  Canhem Baba Com Cum!</a:t>
            </a:r>
          </a:p>
          <a:p>
            <a:pPr algn="ctr"/>
            <a:r>
              <a:rPr lang="pt-BR" sz="6000" dirty="0">
                <a:latin typeface="Garamond"/>
                <a:ea typeface="ＭＳ ゴシック"/>
                <a:cs typeface="Garamond"/>
              </a:rPr>
              <a:t>E fizeram o Carnaval!</a:t>
            </a:r>
          </a:p>
          <a:p>
            <a:pPr algn="ctr"/>
            <a:endParaRPr lang="pt-BR" sz="6000" dirty="0">
              <a:latin typeface="Garamond"/>
              <a:ea typeface="ＭＳ ゴシック"/>
              <a:cs typeface="Garamond"/>
            </a:endParaRPr>
          </a:p>
          <a:p>
            <a:pPr algn="ctr"/>
            <a:r>
              <a:rPr lang="pt-BR" sz="6000" dirty="0">
                <a:latin typeface="Garamond"/>
                <a:ea typeface="ＭＳ ゴシック"/>
                <a:cs typeface="Garamond"/>
              </a:rPr>
              <a:t>                                                 O. A.</a:t>
            </a:r>
          </a:p>
          <a:p>
            <a:pPr algn="ctr"/>
            <a:endParaRPr lang="pt-BR" sz="6000" dirty="0">
              <a:latin typeface="Garamond"/>
              <a:ea typeface="ＭＳ ゴシック"/>
              <a:cs typeface="Garamond"/>
            </a:endParaRPr>
          </a:p>
          <a:p>
            <a:pPr algn="ctr"/>
            <a:endParaRPr lang="pt-BR" sz="6000" dirty="0">
              <a:latin typeface="Garamond"/>
              <a:ea typeface="ＭＳ ゴシック"/>
              <a:cs typeface="Garamond"/>
            </a:endParaRPr>
          </a:p>
          <a:p>
            <a:pPr algn="ctr"/>
            <a:endParaRPr lang="pt-BR" sz="6000" dirty="0">
              <a:latin typeface="Garamond"/>
              <a:cs typeface="Garamond"/>
            </a:endParaRPr>
          </a:p>
          <a:p>
            <a:endParaRPr lang="pt-BR" sz="2000" dirty="0">
              <a:latin typeface="Garamond"/>
              <a:cs typeface="Garamond"/>
            </a:endParaRPr>
          </a:p>
          <a:p>
            <a:endParaRPr lang="pt-BR" sz="2000" dirty="0">
              <a:latin typeface="Garamond"/>
              <a:cs typeface="Garamond"/>
            </a:endParaRPr>
          </a:p>
          <a:p>
            <a:endParaRPr lang="pt-BR" sz="2000" dirty="0">
              <a:latin typeface="Garamond"/>
              <a:cs typeface="Garamond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8618" y="1097975"/>
            <a:ext cx="4099983" cy="5724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3670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901" y="419100"/>
            <a:ext cx="6489700" cy="613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0908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861" y="487629"/>
            <a:ext cx="3827639" cy="2682690"/>
          </a:xfrm>
          <a:prstGeom prst="rect">
            <a:avLst/>
          </a:prstGeom>
        </p:spPr>
      </p:pic>
      <p:pic>
        <p:nvPicPr>
          <p:cNvPr id="4" name="Picture 3" descr="A452E137-9638-4C13-9F4E-64F8284432A3-248-0000001E848BF907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8519" y="1893833"/>
            <a:ext cx="4870960" cy="365047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282" y="3776302"/>
            <a:ext cx="3042823" cy="2503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1722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87276" y="1200367"/>
            <a:ext cx="158344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i="1" dirty="0">
                <a:latin typeface="Garamond"/>
                <a:cs typeface="Garamond"/>
              </a:rPr>
              <a:t>Baioneta</a:t>
            </a:r>
          </a:p>
          <a:p>
            <a:r>
              <a:rPr lang="pt-BR" sz="3200" i="1" dirty="0">
                <a:latin typeface="Garamond"/>
                <a:cs typeface="Garamond"/>
              </a:rPr>
              <a:t>Lança</a:t>
            </a:r>
          </a:p>
          <a:p>
            <a:r>
              <a:rPr lang="pt-BR" sz="3200" i="1" dirty="0">
                <a:latin typeface="Garamond"/>
                <a:cs typeface="Garamond"/>
              </a:rPr>
              <a:t>Chama</a:t>
            </a:r>
          </a:p>
          <a:p>
            <a:r>
              <a:rPr lang="pt-BR" sz="3200" i="1" dirty="0">
                <a:latin typeface="Garamond"/>
                <a:cs typeface="Garamond"/>
              </a:rPr>
              <a:t>Avião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477035" y="3265977"/>
            <a:ext cx="3554324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i="1" dirty="0">
                <a:latin typeface="Garamond"/>
                <a:cs typeface="Garamond"/>
              </a:rPr>
              <a:t>Metralhadora</a:t>
            </a:r>
          </a:p>
          <a:p>
            <a:r>
              <a:rPr lang="pt-BR" sz="3200" i="1" dirty="0">
                <a:latin typeface="Garamond"/>
                <a:cs typeface="Garamond"/>
              </a:rPr>
              <a:t>Bomba</a:t>
            </a:r>
          </a:p>
          <a:p>
            <a:r>
              <a:rPr lang="pt-BR" sz="3200" i="1" dirty="0">
                <a:latin typeface="Garamond"/>
                <a:cs typeface="Garamond"/>
              </a:rPr>
              <a:t>Granada</a:t>
            </a:r>
          </a:p>
          <a:p>
            <a:r>
              <a:rPr lang="pt-BR" sz="3200" i="1" dirty="0">
                <a:latin typeface="Garamond"/>
                <a:cs typeface="Garamond"/>
              </a:rPr>
              <a:t>Bomba radio controlada</a:t>
            </a:r>
          </a:p>
          <a:p>
            <a:r>
              <a:rPr lang="pt-BR" sz="3200" i="1" dirty="0">
                <a:latin typeface="Garamond"/>
                <a:cs typeface="Garamond"/>
              </a:rPr>
              <a:t>Canhão sônico</a:t>
            </a:r>
          </a:p>
          <a:p>
            <a:r>
              <a:rPr lang="pt-BR" sz="3200" i="1" dirty="0">
                <a:latin typeface="Garamond"/>
                <a:cs typeface="Garamond"/>
              </a:rPr>
              <a:t>Foguete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691" y="3467693"/>
            <a:ext cx="4060971" cy="299504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895984" y="219514"/>
            <a:ext cx="399340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sz="3200" dirty="0">
                <a:latin typeface="Garamond"/>
                <a:cs typeface="Garamond"/>
              </a:rPr>
              <a:t>Armamentos de Guerra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4586" y="1188069"/>
            <a:ext cx="2780140" cy="2045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4758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5090584" y="1379455"/>
            <a:ext cx="3725335" cy="5108135"/>
          </a:xfrm>
        </p:spPr>
        <p:txBody>
          <a:bodyPr>
            <a:normAutofit fontScale="25000" lnSpcReduction="20000"/>
          </a:bodyPr>
          <a:lstStyle/>
          <a:p>
            <a:pPr marL="0" indent="0">
              <a:buNone/>
            </a:pPr>
            <a:r>
              <a:rPr lang="pt-BR" sz="12800" i="1" dirty="0">
                <a:latin typeface="Garamond"/>
                <a:cs typeface="Garamond"/>
              </a:rPr>
              <a:t>Eu aproveitei mais </a:t>
            </a:r>
          </a:p>
          <a:p>
            <a:pPr marL="0" indent="0">
              <a:buNone/>
            </a:pPr>
            <a:r>
              <a:rPr lang="pt-BR" sz="12800" i="1" dirty="0">
                <a:latin typeface="Garamond"/>
                <a:cs typeface="Garamond"/>
              </a:rPr>
              <a:t>do álcool do que ele se aproveitou de mim</a:t>
            </a:r>
            <a:r>
              <a:rPr lang="pt-BR" sz="12800" dirty="0">
                <a:latin typeface="Garamond"/>
                <a:cs typeface="Garamond"/>
              </a:rPr>
              <a:t>.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sz="12800" i="1" dirty="0">
                <a:latin typeface="Garamond"/>
                <a:cs typeface="Garamond"/>
              </a:rPr>
              <a:t>O Pessimista vê a dificuldade em cada oportunidade. O otimista vê a oportunidade em cada dificuldade.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477" y="1195924"/>
            <a:ext cx="4382075" cy="4582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5758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229757" y="5772158"/>
            <a:ext cx="46229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i="1" dirty="0"/>
              <a:t>Uma guerra para acabar com todas as guerras</a:t>
            </a:r>
            <a:r>
              <a:rPr lang="pt-BR" dirty="0"/>
              <a:t>.</a:t>
            </a:r>
          </a:p>
          <a:p>
            <a:r>
              <a:rPr lang="pt-BR" i="1" dirty="0"/>
              <a:t>A  war to fight all wars.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2722" y="3467021"/>
            <a:ext cx="2860855" cy="218181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1876" y="895892"/>
            <a:ext cx="4363624" cy="3299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456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1622" y="829742"/>
            <a:ext cx="4742377" cy="563879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102" y="2075285"/>
            <a:ext cx="4063143" cy="3114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2471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6308540" y="1845107"/>
            <a:ext cx="2612941" cy="4130645"/>
          </a:xfrm>
        </p:spPr>
        <p:txBody>
          <a:bodyPr/>
          <a:lstStyle/>
          <a:p>
            <a:pPr marL="0" indent="0">
              <a:buNone/>
            </a:pPr>
            <a:r>
              <a:rPr lang="pt-BR" dirty="0">
                <a:latin typeface="Garamond"/>
                <a:cs typeface="Garamond"/>
              </a:rPr>
              <a:t>ONDA </a:t>
            </a:r>
          </a:p>
          <a:p>
            <a:endParaRPr lang="pt-BR" dirty="0">
              <a:latin typeface="Garamond"/>
              <a:cs typeface="Garamond"/>
            </a:endParaRPr>
          </a:p>
          <a:p>
            <a:pPr marL="0" indent="0">
              <a:buNone/>
            </a:pPr>
            <a:r>
              <a:rPr lang="pt-BR" dirty="0">
                <a:latin typeface="Garamond"/>
                <a:cs typeface="Garamond"/>
              </a:rPr>
              <a:t>e</a:t>
            </a:r>
          </a:p>
          <a:p>
            <a:pPr marL="0" indent="0">
              <a:buNone/>
            </a:pPr>
            <a:endParaRPr lang="pt-BR" dirty="0">
              <a:latin typeface="Garamond"/>
              <a:cs typeface="Garamond"/>
            </a:endParaRPr>
          </a:p>
          <a:p>
            <a:pPr marL="0" indent="0">
              <a:buNone/>
            </a:pPr>
            <a:r>
              <a:rPr lang="pt-BR" dirty="0">
                <a:latin typeface="Garamond"/>
                <a:cs typeface="Garamond"/>
              </a:rPr>
              <a:t>PARTÍCULA</a:t>
            </a:r>
          </a:p>
          <a:p>
            <a:endParaRPr lang="pt-BR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708" y="1188479"/>
            <a:ext cx="5139995" cy="4537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7541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1820</TotalTime>
  <Words>228</Words>
  <Application>Microsoft Office PowerPoint</Application>
  <PresentationFormat>Apresentação na tela (4:3)</PresentationFormat>
  <Paragraphs>105</Paragraphs>
  <Slides>20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20</vt:i4>
      </vt:variant>
    </vt:vector>
  </HeadingPairs>
  <TitlesOfParts>
    <vt:vector size="24" baseType="lpstr">
      <vt:lpstr>Arial</vt:lpstr>
      <vt:lpstr>Calibri</vt:lpstr>
      <vt:lpstr>Garamond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Maria F Mello</dc:creator>
  <cp:lastModifiedBy>Vitoria Barros</cp:lastModifiedBy>
  <cp:revision>77</cp:revision>
  <cp:lastPrinted>2018-03-15T21:51:17Z</cp:lastPrinted>
  <dcterms:created xsi:type="dcterms:W3CDTF">2018-02-07T17:35:54Z</dcterms:created>
  <dcterms:modified xsi:type="dcterms:W3CDTF">2018-12-16T14:42:49Z</dcterms:modified>
</cp:coreProperties>
</file>